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76" r:id="rId1"/>
  </p:sldMasterIdLst>
  <p:notesMasterIdLst>
    <p:notesMasterId r:id="rId20"/>
  </p:notesMasterIdLst>
  <p:handoutMasterIdLst>
    <p:handoutMasterId r:id="rId21"/>
  </p:handoutMasterIdLst>
  <p:sldIdLst>
    <p:sldId id="256" r:id="rId2"/>
    <p:sldId id="273" r:id="rId3"/>
    <p:sldId id="275" r:id="rId4"/>
    <p:sldId id="289" r:id="rId5"/>
    <p:sldId id="274" r:id="rId6"/>
    <p:sldId id="276" r:id="rId7"/>
    <p:sldId id="295" r:id="rId8"/>
    <p:sldId id="296" r:id="rId9"/>
    <p:sldId id="278" r:id="rId10"/>
    <p:sldId id="291" r:id="rId11"/>
    <p:sldId id="284" r:id="rId12"/>
    <p:sldId id="293" r:id="rId13"/>
    <p:sldId id="294" r:id="rId14"/>
    <p:sldId id="297" r:id="rId15"/>
    <p:sldId id="298" r:id="rId16"/>
    <p:sldId id="299" r:id="rId17"/>
    <p:sldId id="300" r:id="rId18"/>
    <p:sldId id="285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FFB5"/>
    <a:srgbClr val="FFEFAB"/>
    <a:srgbClr val="FFE8C6"/>
    <a:srgbClr val="DA7609"/>
    <a:srgbClr val="2991ED"/>
    <a:srgbClr val="45B515"/>
    <a:srgbClr val="00B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58" autoAdjust="0"/>
    <p:restoredTop sz="94434" autoAdjust="0"/>
  </p:normalViewPr>
  <p:slideViewPr>
    <p:cSldViewPr snapToGrid="0">
      <p:cViewPr>
        <p:scale>
          <a:sx n="93" d="100"/>
          <a:sy n="93" d="100"/>
        </p:scale>
        <p:origin x="-114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7" d="100"/>
          <a:sy n="57" d="100"/>
        </p:scale>
        <p:origin x="283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6AB161-BFAE-44B8-ABCE-5485347BF678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4512E3-CDF1-4023-BC21-83B1B3BCDD5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897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2AC0DE-99FA-4FD2-9496-7F17DAF5DD0F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C39B74-725A-4F4E-AD84-151A98C2300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7273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C39B74-725A-4F4E-AD84-151A98C2300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832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fontAlgn="base"/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C39B74-725A-4F4E-AD84-151A98C2300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2016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fontAlgn="base"/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C39B74-725A-4F4E-AD84-151A98C2300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11838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fontAlgn="base"/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C39B74-725A-4F4E-AD84-151A98C2300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26828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fontAlgn="base"/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C39B74-725A-4F4E-AD84-151A98C2300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47852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fontAlgn="base"/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C39B74-725A-4F4E-AD84-151A98C23006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69130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fontAlgn="base"/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C39B74-725A-4F4E-AD84-151A98C23006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87535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C39B74-725A-4F4E-AD84-151A98C23006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556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C39B74-725A-4F4E-AD84-151A98C2300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8810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C39B74-725A-4F4E-AD84-151A98C2300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7968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base"/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C39B74-725A-4F4E-AD84-151A98C2300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8362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fontAlgn="base"/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C39B74-725A-4F4E-AD84-151A98C2300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0052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fontAlgn="base"/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C39B74-725A-4F4E-AD84-151A98C2300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7779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fontAlgn="base"/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C39B74-725A-4F4E-AD84-151A98C2300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7710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C39B74-725A-4F4E-AD84-151A98C2300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0152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base"/>
            <a:endParaRPr lang="fr-FR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C39B74-725A-4F4E-AD84-151A98C2300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8709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00800" y="4624668"/>
            <a:ext cx="53848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00800" y="5562600"/>
            <a:ext cx="53848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1" y="6425641"/>
            <a:ext cx="1643529" cy="365125"/>
          </a:xfrm>
        </p:spPr>
        <p:txBody>
          <a:bodyPr/>
          <a:lstStyle>
            <a:lvl1pPr algn="l">
              <a:defRPr/>
            </a:lvl1pPr>
          </a:lstStyle>
          <a:p>
            <a:fld id="{83284890-85D2-4D7B-8EF5-15A9C1DB8F42}" type="datetimeFigureOut">
              <a:rPr lang="en-US" smtClean="0"/>
              <a:t>12/6/2016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414871" y="6425641"/>
            <a:ext cx="3490259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76767" y="228600"/>
            <a:ext cx="5647267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9069917" y="228600"/>
            <a:ext cx="27432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6165851" y="2377440"/>
            <a:ext cx="27432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66522" y="174813"/>
            <a:ext cx="55107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165851" y="228600"/>
            <a:ext cx="27432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9069917" y="2377440"/>
            <a:ext cx="27432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0889129" y="282574"/>
            <a:ext cx="9144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97581" y="228600"/>
            <a:ext cx="34787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4C608-40B1-4030-A28D-5B74BC98ADCE}" type="datetimeFigureOut">
              <a:rPr lang="en-US" smtClean="0"/>
              <a:t>12/6/2016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670561" y="1985963"/>
            <a:ext cx="4876551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670561" y="4164965"/>
            <a:ext cx="4876551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5880100" y="1985963"/>
            <a:ext cx="48768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5880100" y="4169664"/>
            <a:ext cx="48768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0889129" y="282574"/>
            <a:ext cx="9144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97581" y="228600"/>
            <a:ext cx="34787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smtClean="0"/>
              <a:t>12/6/2016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889129" y="282574"/>
            <a:ext cx="9144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smtClean="0"/>
              <a:t>12/6/2016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76768" y="228600"/>
            <a:ext cx="4601633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7407" y="2571750"/>
            <a:ext cx="4340352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Cliquez et modifiez le titre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58368" y="273051"/>
            <a:ext cx="6129865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124" y="3733801"/>
            <a:ext cx="4340352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855200" y="6423586"/>
            <a:ext cx="2049929" cy="365125"/>
          </a:xfrm>
        </p:spPr>
        <p:txBody>
          <a:bodyPr/>
          <a:lstStyle/>
          <a:p>
            <a:fld id="{DA16AA21-1863-4931-97CB-99D0A168701B}" type="datetimeFigureOut">
              <a:rPr lang="en-US" smtClean="0"/>
              <a:t>12/6/2016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145741" y="6423586"/>
            <a:ext cx="4422588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66522" y="174813"/>
            <a:ext cx="55107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0889129" y="282574"/>
            <a:ext cx="9144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9205" y="3124200"/>
            <a:ext cx="5197696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70541" y="228600"/>
            <a:ext cx="4614211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9205" y="3995737"/>
            <a:ext cx="5197696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855200" y="6423586"/>
            <a:ext cx="2049929" cy="365125"/>
          </a:xfrm>
        </p:spPr>
        <p:txBody>
          <a:bodyPr/>
          <a:lstStyle/>
          <a:p>
            <a:fld id="{3772C379-9A7C-4C87-A116-CBE9F58B04C5}" type="datetimeFigureOut">
              <a:rPr lang="en-US" smtClean="0"/>
              <a:t>12/6/2016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588000" y="6423586"/>
            <a:ext cx="40068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320147" y="3370730"/>
            <a:ext cx="294091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u-dessus de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341" y="4424082"/>
            <a:ext cx="8254876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70541" y="228600"/>
            <a:ext cx="85045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5341" y="5257800"/>
            <a:ext cx="8254876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4C608-40B1-4030-A28D-5B74BC98ADCE}" type="datetimeFigureOut">
              <a:rPr lang="en-US" smtClean="0"/>
              <a:t>12/6/2016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9069917" y="228600"/>
            <a:ext cx="27432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9069917" y="2377440"/>
            <a:ext cx="27432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436283" y="4632792"/>
            <a:ext cx="294091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images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76766" y="228600"/>
            <a:ext cx="8516223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7406" y="2571750"/>
            <a:ext cx="8242148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126" y="3733801"/>
            <a:ext cx="8239421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49683" y="6235608"/>
            <a:ext cx="1797864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664C608-40B1-4030-A28D-5B74BC98ADCE}" type="datetimeFigureOut">
              <a:rPr lang="en-US" smtClean="0"/>
              <a:t>12/6/2016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08128" y="6235608"/>
            <a:ext cx="6197473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66522" y="174813"/>
            <a:ext cx="55107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9069917" y="228600"/>
            <a:ext cx="27432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9069917" y="2374940"/>
            <a:ext cx="27432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9069917" y="4535424"/>
            <a:ext cx="27432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</p:spTree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images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76767" y="228600"/>
            <a:ext cx="56472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7406" y="2571750"/>
            <a:ext cx="53555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125" y="3733801"/>
            <a:ext cx="5353739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064000" y="6235608"/>
            <a:ext cx="1797864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664C608-40B1-4030-A28D-5B74BC98ADCE}" type="datetimeFigureOut">
              <a:rPr lang="en-US" smtClean="0"/>
              <a:t>12/6/2016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08128" y="6235608"/>
            <a:ext cx="3454273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66522" y="174813"/>
            <a:ext cx="55107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9069917" y="228600"/>
            <a:ext cx="27432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6165851" y="4534726"/>
            <a:ext cx="27432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165851" y="228600"/>
            <a:ext cx="27432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165851" y="2381663"/>
            <a:ext cx="27432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9070848" y="2381662"/>
            <a:ext cx="27432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</p:spTree>
  </p:cSld>
  <p:clrMapOvr>
    <a:masterClrMapping/>
  </p:clrMapOvr>
  <p:hf sldNum="0"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images avec légende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0889129" y="282574"/>
            <a:ext cx="9144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0" y="3124200"/>
            <a:ext cx="414528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70541" y="2365248"/>
            <a:ext cx="5653492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04000" y="3995737"/>
            <a:ext cx="414528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855200" y="6423586"/>
            <a:ext cx="2049929" cy="365125"/>
          </a:xfrm>
        </p:spPr>
        <p:txBody>
          <a:bodyPr/>
          <a:lstStyle/>
          <a:p>
            <a:fld id="{8664C608-40B1-4030-A28D-5B74BC98ADCE}" type="datetimeFigureOut">
              <a:rPr lang="en-US" smtClean="0"/>
              <a:t>12/6/2016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588000" y="6423586"/>
            <a:ext cx="4006851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333815" y="3370730"/>
            <a:ext cx="294091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370540" y="228600"/>
            <a:ext cx="27432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3280833" y="228600"/>
            <a:ext cx="27432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</p:spTree>
  </p:cSld>
  <p:clrMapOvr>
    <a:masterClrMapping/>
  </p:clrMapOvr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889129" y="282574"/>
            <a:ext cx="9144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97581" y="228600"/>
            <a:ext cx="34787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smtClean="0"/>
              <a:t>12/6/2016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947401" y="282574"/>
            <a:ext cx="856129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smtClean="0"/>
              <a:t>12/6/2016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97581" y="228600"/>
            <a:ext cx="34787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10757647" y="282574"/>
            <a:ext cx="12192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0889129" y="282574"/>
            <a:ext cx="9144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61029" y="954742"/>
            <a:ext cx="908424" cy="5171422"/>
          </a:xfrm>
        </p:spPr>
        <p:txBody>
          <a:bodyPr vert="eaVert" anchor="t" anchorCtr="0"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58757"/>
            <a:ext cx="9144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smtClean="0"/>
              <a:t>12/6/2016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 rot="16200000">
            <a:off x="11500967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contenu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889129" y="282574"/>
            <a:ext cx="9144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4633" y="134471"/>
            <a:ext cx="10075084" cy="995082"/>
          </a:xfrm>
        </p:spPr>
        <p:txBody>
          <a:bodyPr anchor="b" anchorCtr="0"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4C608-40B1-4030-A28D-5B74BC98ADCE}" type="datetimeFigureOut">
              <a:rPr lang="en-US" smtClean="0"/>
              <a:t>12/6/2016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97581" y="228600"/>
            <a:ext cx="34787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664691" y="1129553"/>
            <a:ext cx="10078613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e de titre avec 2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00800" y="4624668"/>
            <a:ext cx="53848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00800" y="5562600"/>
            <a:ext cx="53848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1" y="6425641"/>
            <a:ext cx="1643529" cy="365125"/>
          </a:xfrm>
        </p:spPr>
        <p:txBody>
          <a:bodyPr/>
          <a:lstStyle>
            <a:lvl1pPr algn="l">
              <a:defRPr/>
            </a:lvl1pPr>
          </a:lstStyle>
          <a:p>
            <a:fld id="{8664C608-40B1-4030-A28D-5B74BC98ADCE}" type="datetimeFigureOut">
              <a:rPr lang="en-US" smtClean="0"/>
              <a:t>12/6/2016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414871" y="6425641"/>
            <a:ext cx="3490259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76767" y="228600"/>
            <a:ext cx="5647267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9069917" y="228600"/>
            <a:ext cx="27432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6165851" y="2377440"/>
            <a:ext cx="27432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6165851" y="228600"/>
            <a:ext cx="27432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9069917" y="2377440"/>
            <a:ext cx="27432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1779495"/>
            <a:ext cx="41148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66522" y="174813"/>
            <a:ext cx="55107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78543" y="228600"/>
            <a:ext cx="10934573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0" y="3124201"/>
            <a:ext cx="75184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0" y="4495801"/>
            <a:ext cx="75184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78541" y="6248775"/>
            <a:ext cx="1966259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8664C608-40B1-4030-A28D-5B74BC98ADCE}" type="datetimeFigureOut">
              <a:rPr lang="en-US" smtClean="0"/>
              <a:t>12/6/2016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0" y="6248775"/>
            <a:ext cx="75184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074400" y="6248775"/>
            <a:ext cx="73871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671483" y="3110755"/>
            <a:ext cx="34787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381001" y="228600"/>
            <a:ext cx="283633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0947401" y="282574"/>
            <a:ext cx="856129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10757647" y="282574"/>
            <a:ext cx="12192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97581" y="228600"/>
            <a:ext cx="34787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4691" y="1985963"/>
            <a:ext cx="48768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66504" y="1985963"/>
            <a:ext cx="48768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smtClean="0"/>
              <a:t>12/6/2016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0889129" y="282574"/>
            <a:ext cx="9144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97581" y="228600"/>
            <a:ext cx="34787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3388" y="2447366"/>
            <a:ext cx="48768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66504" y="2447366"/>
            <a:ext cx="48768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smtClean="0"/>
              <a:t>12/6/2016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3388" y="2070848"/>
            <a:ext cx="48768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66504" y="2070848"/>
            <a:ext cx="48768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us, Haut et b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97581" y="228600"/>
            <a:ext cx="34787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4690" y="1985963"/>
            <a:ext cx="10092209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4C608-40B1-4030-A28D-5B74BC98ADCE}" type="datetimeFigureOut">
              <a:rPr lang="en-US" smtClean="0"/>
              <a:t>12/6/2016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664690" y="4164965"/>
            <a:ext cx="10092209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10889129" y="282574"/>
            <a:ext cx="9144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074400" y="242235"/>
            <a:ext cx="73871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0889129" y="282574"/>
            <a:ext cx="9144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97581" y="228600"/>
            <a:ext cx="34787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80100" y="1985963"/>
            <a:ext cx="48768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4C608-40B1-4030-A28D-5B74BC98ADCE}" type="datetimeFigureOut">
              <a:rPr lang="en-US" smtClean="0"/>
              <a:t>12/6/2016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664691" y="1985963"/>
            <a:ext cx="48768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5880100" y="4169664"/>
            <a:ext cx="48768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4633" y="484094"/>
            <a:ext cx="10075084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4633" y="1981201"/>
            <a:ext cx="10075084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060329" y="6423586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664C608-40B1-4030-A28D-5B74BC98ADCE}" type="datetimeFigureOut">
              <a:rPr lang="en-US" smtClean="0"/>
              <a:t>12/6/2016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941" y="6423586"/>
            <a:ext cx="81638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074400" y="242235"/>
            <a:ext cx="7387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  <p:sldLayoutId id="2147483888" r:id="rId12"/>
    <p:sldLayoutId id="2147483889" r:id="rId13"/>
    <p:sldLayoutId id="2147483890" r:id="rId14"/>
    <p:sldLayoutId id="2147483891" r:id="rId15"/>
    <p:sldLayoutId id="2147483892" r:id="rId16"/>
    <p:sldLayoutId id="2147483893" r:id="rId17"/>
    <p:sldLayoutId id="2147483894" r:id="rId18"/>
    <p:sldLayoutId id="2147483895" r:id="rId19"/>
    <p:sldLayoutId id="2147483896" r:id="rId20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emergences-rh.com/wp-content/uploads/2016/06/carnet-notes.jpg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9628908" y="5628025"/>
            <a:ext cx="2222115" cy="748553"/>
          </a:xfrm>
        </p:spPr>
        <p:txBody>
          <a:bodyPr>
            <a:normAutofit/>
          </a:bodyPr>
          <a:lstStyle/>
          <a:p>
            <a:pPr algn="r"/>
            <a:r>
              <a:rPr lang="fr-FR" sz="2000" dirty="0" smtClean="0"/>
              <a:t>Arcade 307 </a:t>
            </a:r>
          </a:p>
          <a:p>
            <a:pPr algn="r"/>
            <a:r>
              <a:rPr lang="fr-FR" sz="2000" dirty="0" smtClean="0"/>
              <a:t>8 novembre 2016</a:t>
            </a:r>
            <a:endParaRPr lang="en-US" sz="2000" dirty="0"/>
          </a:p>
        </p:txBody>
      </p:sp>
      <p:sp>
        <p:nvSpPr>
          <p:cNvPr id="8" name="Rectangle 7"/>
          <p:cNvSpPr/>
          <p:nvPr/>
        </p:nvSpPr>
        <p:spPr>
          <a:xfrm>
            <a:off x="242455" y="196273"/>
            <a:ext cx="9247909" cy="129309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81484" y="501017"/>
            <a:ext cx="7725834" cy="734347"/>
          </a:xfrm>
        </p:spPr>
        <p:txBody>
          <a:bodyPr>
            <a:normAutofit fontScale="90000"/>
          </a:bodyPr>
          <a:lstStyle/>
          <a:p>
            <a:r>
              <a:rPr lang="fr-FR" sz="3600" dirty="0" smtClean="0"/>
              <a:t>Le Recruteur et ses questions pièges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20467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876300" y="484094"/>
            <a:ext cx="10075084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 smtClean="0"/>
              <a:t>Ce qu’il faut Retenir</a:t>
            </a:r>
            <a:endParaRPr lang="en-US" dirty="0"/>
          </a:p>
        </p:txBody>
      </p:sp>
      <p:pic>
        <p:nvPicPr>
          <p:cNvPr id="1026" name="Picture 2" descr="Afficher l'image d'orig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3607" y="1463518"/>
            <a:ext cx="4544761" cy="4544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1145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III. Le Secret du Recruteur</a:t>
            </a:r>
            <a:endParaRPr lang="en-US" dirty="0"/>
          </a:p>
        </p:txBody>
      </p:sp>
      <p:pic>
        <p:nvPicPr>
          <p:cNvPr id="3074" name="Picture 2" descr="Afficher l'image d'origine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2526" y="1391478"/>
            <a:ext cx="5979297" cy="4205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1878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III. Les Clauses du Contrat de Travail</a:t>
            </a:r>
            <a:endParaRPr lang="en-US" dirty="0"/>
          </a:p>
        </p:txBody>
      </p:sp>
      <p:pic>
        <p:nvPicPr>
          <p:cNvPr id="6146" name="Picture 2" descr="Afficher l'image d'origine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6013" y="1487937"/>
            <a:ext cx="5334000" cy="3514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Espace réservé du contenu 1"/>
          <p:cNvSpPr txBox="1">
            <a:spLocks/>
          </p:cNvSpPr>
          <p:nvPr/>
        </p:nvSpPr>
        <p:spPr>
          <a:xfrm>
            <a:off x="6620013" y="2462465"/>
            <a:ext cx="4276335" cy="3424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77950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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03375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"/>
              <a:defRPr lang="en-US" sz="1800" kern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830388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"/>
              <a:defRPr lang="en-US" sz="1800" kern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"/>
              <a:defRPr lang="en-US" sz="1800" kern="12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/>
              <a:t>CDD / CDI</a:t>
            </a:r>
          </a:p>
          <a:p>
            <a:r>
              <a:rPr lang="fr-FR" dirty="0" smtClean="0"/>
              <a:t>Période d’essai</a:t>
            </a:r>
          </a:p>
          <a:p>
            <a:r>
              <a:rPr lang="fr-FR" dirty="0" smtClean="0"/>
              <a:t>La clause de non concurrence</a:t>
            </a:r>
          </a:p>
          <a:p>
            <a:r>
              <a:rPr lang="fr-FR" dirty="0" smtClean="0"/>
              <a:t>La clause d’exclusivité</a:t>
            </a:r>
          </a:p>
          <a:p>
            <a:r>
              <a:rPr lang="fr-FR" dirty="0" smtClean="0"/>
              <a:t>La clause de mobilité</a:t>
            </a:r>
          </a:p>
          <a:p>
            <a:r>
              <a:rPr lang="fr-FR" dirty="0" smtClean="0"/>
              <a:t>…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2538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endParaRPr lang="fr-FR" dirty="0"/>
          </a:p>
          <a:p>
            <a:pPr marL="0" indent="0" algn="ctr">
              <a:buNone/>
            </a:pPr>
            <a:r>
              <a:rPr lang="fr-FR" sz="2400" dirty="0" smtClean="0"/>
              <a:t>Y </a:t>
            </a:r>
            <a:r>
              <a:rPr lang="fr-FR" sz="2400" dirty="0" err="1" smtClean="0"/>
              <a:t>a-t-il</a:t>
            </a:r>
            <a:r>
              <a:rPr lang="fr-FR" sz="2400" dirty="0" smtClean="0"/>
              <a:t> une obligation de contrat écrit pour un CDD ou un CDI ? </a:t>
            </a:r>
            <a:endParaRPr lang="en-US" sz="2400" dirty="0"/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664633" y="484094"/>
            <a:ext cx="10075084" cy="1116106"/>
          </a:xfrm>
        </p:spPr>
        <p:txBody>
          <a:bodyPr/>
          <a:lstStyle/>
          <a:p>
            <a:r>
              <a:rPr lang="fr-FR" dirty="0" smtClean="0"/>
              <a:t>CDD / CDI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5763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r>
              <a:rPr lang="fr-FR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Pour un CDD </a:t>
            </a:r>
            <a:r>
              <a:rPr lang="fr-FR" dirty="0" smtClean="0"/>
              <a:t>: </a:t>
            </a:r>
            <a:r>
              <a:rPr lang="fr-FR" b="1" dirty="0" smtClean="0"/>
              <a:t>OBLIGATION</a:t>
            </a:r>
            <a:r>
              <a:rPr lang="fr-FR" dirty="0" smtClean="0"/>
              <a:t> d’un contrat écrit avec certaines mentions obligatoires </a:t>
            </a:r>
          </a:p>
          <a:p>
            <a:pPr marL="1828800" lvl="8" indent="0">
              <a:buNone/>
            </a:pPr>
            <a:r>
              <a:rPr lang="fr-FR" dirty="0"/>
              <a:t>La durée du contrat : date de début, date de fin</a:t>
            </a:r>
          </a:p>
          <a:p>
            <a:pPr marL="1828800" lvl="8" indent="0">
              <a:buNone/>
            </a:pPr>
            <a:r>
              <a:rPr lang="fr-FR" dirty="0"/>
              <a:t>Le motif : Accroissement d’activité, Remplacement…</a:t>
            </a:r>
          </a:p>
          <a:p>
            <a:r>
              <a:rPr lang="fr-FR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Pour un CDI </a:t>
            </a:r>
            <a:r>
              <a:rPr lang="fr-FR" dirty="0" smtClean="0"/>
              <a:t>: </a:t>
            </a:r>
            <a:r>
              <a:rPr lang="fr-FR" b="1" dirty="0" smtClean="0"/>
              <a:t>AUCUNE</a:t>
            </a:r>
            <a:r>
              <a:rPr lang="fr-FR" dirty="0" smtClean="0"/>
              <a:t> obligation. Le premier bulletin de paie confirme l’embauche en CDI</a:t>
            </a:r>
            <a:endParaRPr lang="fr-FR" dirty="0"/>
          </a:p>
          <a:p>
            <a:endParaRPr lang="fr-FR" dirty="0" smtClean="0"/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664633" y="347736"/>
            <a:ext cx="10075084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 smtClean="0"/>
              <a:t>CDD / CDI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9563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dirty="0" smtClean="0"/>
          </a:p>
          <a:p>
            <a:pPr marL="0" indent="0" algn="ctr">
              <a:buNone/>
            </a:pPr>
            <a:r>
              <a:rPr lang="fr-FR" sz="2400" dirty="0" smtClean="0"/>
              <a:t>La période d’essai doit elle être écrite, ou la convention collective ou le droit du travail s’applique automatiquement ? </a:t>
            </a:r>
            <a:endParaRPr lang="en-US" sz="2400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La période d’essai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8534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fr-FR" sz="2400" dirty="0" smtClean="0"/>
          </a:p>
          <a:p>
            <a:pPr marL="0" indent="0" algn="ctr">
              <a:buNone/>
            </a:pPr>
            <a:r>
              <a:rPr lang="fr-FR" sz="2400" dirty="0" smtClean="0"/>
              <a:t>La période d’essai est </a:t>
            </a:r>
            <a:r>
              <a:rPr lang="fr-FR" sz="2400" b="1" dirty="0" smtClean="0"/>
              <a:t>OBLIGATOIREMENT</a:t>
            </a:r>
            <a:r>
              <a:rPr lang="fr-FR" sz="2400" dirty="0" smtClean="0"/>
              <a:t> écrite dans le contrat ou la promesse d’embauche</a:t>
            </a:r>
            <a:endParaRPr lang="en-US" sz="2400" dirty="0"/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664633" y="484094"/>
            <a:ext cx="10075084" cy="1116106"/>
          </a:xfrm>
        </p:spPr>
        <p:txBody>
          <a:bodyPr/>
          <a:lstStyle/>
          <a:p>
            <a:r>
              <a:rPr lang="fr-FR" dirty="0" smtClean="0"/>
              <a:t>La période d’essai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6616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664633" y="484094"/>
            <a:ext cx="10075084" cy="1116106"/>
          </a:xfrm>
        </p:spPr>
        <p:txBody>
          <a:bodyPr/>
          <a:lstStyle/>
          <a:p>
            <a:r>
              <a:rPr lang="fr-FR" dirty="0" smtClean="0"/>
              <a:t>Les autres clauses</a:t>
            </a:r>
            <a:endParaRPr lang="en-US" dirty="0"/>
          </a:p>
        </p:txBody>
      </p:sp>
      <p:sp>
        <p:nvSpPr>
          <p:cNvPr id="4" name="Espace réservé du contenu 1"/>
          <p:cNvSpPr txBox="1">
            <a:spLocks/>
          </p:cNvSpPr>
          <p:nvPr/>
        </p:nvSpPr>
        <p:spPr>
          <a:xfrm>
            <a:off x="2128223" y="1900991"/>
            <a:ext cx="6662850" cy="3424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77950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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03375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"/>
              <a:defRPr lang="en-US" sz="1800" kern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830388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"/>
              <a:defRPr lang="en-US" sz="1800" kern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"/>
              <a:defRPr lang="en-US" sz="1800" kern="12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800" dirty="0" smtClean="0"/>
              <a:t>La clause de non concurrence</a:t>
            </a:r>
          </a:p>
          <a:p>
            <a:r>
              <a:rPr lang="fr-FR" sz="2800" dirty="0" smtClean="0"/>
              <a:t>La clause d’exclusivité</a:t>
            </a:r>
          </a:p>
          <a:p>
            <a:r>
              <a:rPr lang="fr-FR" sz="2800" dirty="0" smtClean="0"/>
              <a:t>La clause de mobilité</a:t>
            </a:r>
          </a:p>
          <a:p>
            <a:r>
              <a:rPr lang="fr-FR" sz="2800" dirty="0" smtClean="0"/>
              <a:t>…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4361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A" sz="4400" dirty="0" smtClean="0"/>
              <a:t>Des Questions? </a:t>
            </a:r>
            <a:endParaRPr lang="fr-CA" sz="4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CA" dirty="0" smtClean="0"/>
              <a:t>Nous vous remercions pour votre attention </a:t>
            </a:r>
            <a:endParaRPr lang="fr-CA" dirty="0"/>
          </a:p>
        </p:txBody>
      </p:sp>
      <p:pic>
        <p:nvPicPr>
          <p:cNvPr id="4" name="Image 3" descr="thank you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2182" y="2918499"/>
            <a:ext cx="4214091" cy="2795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6745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343112" y="189264"/>
            <a:ext cx="4701219" cy="1264757"/>
          </a:xfrm>
        </p:spPr>
        <p:txBody>
          <a:bodyPr vert="horz"/>
          <a:lstStyle/>
          <a:p>
            <a:r>
              <a:rPr lang="fr-FR" sz="4400" dirty="0" smtClean="0"/>
              <a:t>INTRODUCTION</a:t>
            </a:r>
            <a:endParaRPr lang="en-US" sz="4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044331" y="4222846"/>
            <a:ext cx="2969546" cy="892493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b="1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Maud GIRARDET</a:t>
            </a:r>
          </a:p>
          <a:p>
            <a:pPr marL="0" indent="0" algn="ctr">
              <a:buNone/>
            </a:pPr>
            <a:r>
              <a:rPr lang="en-US" dirty="0" smtClean="0"/>
              <a:t>RRH BOSE France</a:t>
            </a:r>
            <a:endParaRPr lang="en-US" dirty="0"/>
          </a:p>
        </p:txBody>
      </p:sp>
      <p:pic>
        <p:nvPicPr>
          <p:cNvPr id="5" name="Image 4" descr="Maud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4945" y="1911115"/>
            <a:ext cx="1965490" cy="196549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26" name="Picture 2" descr="Afficher l'image d'origin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114" y="1077168"/>
            <a:ext cx="6817782" cy="4912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7067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 L’objectif du recruteur</a:t>
            </a:r>
            <a:endParaRPr lang="en-US" dirty="0"/>
          </a:p>
        </p:txBody>
      </p:sp>
      <p:pic>
        <p:nvPicPr>
          <p:cNvPr id="2050" name="Picture 2" descr="Afficher l'image d'orig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8330" y="1794165"/>
            <a:ext cx="6107690" cy="4191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7942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 L’objectif du candidat</a:t>
            </a:r>
            <a:endParaRPr lang="en-US" dirty="0"/>
          </a:p>
        </p:txBody>
      </p:sp>
      <p:pic>
        <p:nvPicPr>
          <p:cNvPr id="4" name="Image 3" descr="recherche-demploi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9688" y="1600200"/>
            <a:ext cx="4944974" cy="3703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4198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3454" y="495639"/>
            <a:ext cx="10173990" cy="1116106"/>
          </a:xfrm>
        </p:spPr>
        <p:txBody>
          <a:bodyPr/>
          <a:lstStyle/>
          <a:p>
            <a:r>
              <a:rPr lang="fr-FR" dirty="0" smtClean="0"/>
              <a:t>I. Préparer son Entretien</a:t>
            </a:r>
            <a:endParaRPr lang="en-US" dirty="0"/>
          </a:p>
        </p:txBody>
      </p:sp>
      <p:pic>
        <p:nvPicPr>
          <p:cNvPr id="5" name="Image 4" descr="carnet-notes">
            <a:hlinkClick r:id="rId3"/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7481" y="1059874"/>
            <a:ext cx="9053428" cy="539551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03013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1060418" y="1600200"/>
            <a:ext cx="10075084" cy="4297364"/>
          </a:xfrm>
        </p:spPr>
        <p:txBody>
          <a:bodyPr>
            <a:normAutofit fontScale="92500" lnSpcReduction="10000"/>
          </a:bodyPr>
          <a:lstStyle/>
          <a:p>
            <a:pPr lvl="0" fontAlgn="t"/>
            <a:r>
              <a:rPr lang="fr-FR" dirty="0" smtClean="0"/>
              <a:t>le</a:t>
            </a:r>
            <a:r>
              <a:rPr lang="fr-FR" dirty="0"/>
              <a:t> </a:t>
            </a:r>
            <a:r>
              <a:rPr lang="fr-FR" b="1" dirty="0"/>
              <a:t>manque</a:t>
            </a:r>
            <a:r>
              <a:rPr lang="fr-FR" dirty="0"/>
              <a:t> de </a:t>
            </a:r>
            <a:r>
              <a:rPr lang="fr-FR" b="1" dirty="0"/>
              <a:t>contact</a:t>
            </a:r>
            <a:r>
              <a:rPr lang="fr-FR" dirty="0"/>
              <a:t> </a:t>
            </a:r>
            <a:r>
              <a:rPr lang="fr-FR" b="1" dirty="0"/>
              <a:t>visuel </a:t>
            </a:r>
            <a:r>
              <a:rPr lang="fr-FR" dirty="0"/>
              <a:t>(</a:t>
            </a:r>
            <a:r>
              <a:rPr lang="fr-FR" b="1" dirty="0"/>
              <a:t>50%</a:t>
            </a:r>
            <a:r>
              <a:rPr lang="fr-FR" dirty="0"/>
              <a:t>) ;</a:t>
            </a:r>
            <a:endParaRPr lang="en-US" dirty="0"/>
          </a:p>
          <a:p>
            <a:pPr lvl="0" fontAlgn="t"/>
            <a:r>
              <a:rPr lang="fr-FR" dirty="0"/>
              <a:t>une </a:t>
            </a:r>
            <a:r>
              <a:rPr lang="fr-FR" b="1" dirty="0"/>
              <a:t>mauvaise</a:t>
            </a:r>
            <a:r>
              <a:rPr lang="fr-FR" dirty="0"/>
              <a:t> </a:t>
            </a:r>
            <a:r>
              <a:rPr lang="fr-FR" b="1" dirty="0"/>
              <a:t>position</a:t>
            </a:r>
            <a:r>
              <a:rPr lang="fr-FR" dirty="0"/>
              <a:t> (</a:t>
            </a:r>
            <a:r>
              <a:rPr lang="fr-FR" b="1" dirty="0"/>
              <a:t>47%</a:t>
            </a:r>
            <a:r>
              <a:rPr lang="fr-FR" dirty="0"/>
              <a:t>) ;</a:t>
            </a:r>
            <a:endParaRPr lang="en-US" dirty="0"/>
          </a:p>
          <a:p>
            <a:pPr lvl="0" fontAlgn="t"/>
            <a:r>
              <a:rPr lang="fr-FR" b="1" dirty="0"/>
              <a:t>l'absence</a:t>
            </a:r>
            <a:r>
              <a:rPr lang="fr-FR" dirty="0"/>
              <a:t> </a:t>
            </a:r>
            <a:r>
              <a:rPr lang="fr-FR" b="1" dirty="0"/>
              <a:t>de</a:t>
            </a:r>
            <a:r>
              <a:rPr lang="fr-FR" dirty="0"/>
              <a:t> </a:t>
            </a:r>
            <a:r>
              <a:rPr lang="fr-FR" b="1" dirty="0"/>
              <a:t>sourire </a:t>
            </a:r>
            <a:r>
              <a:rPr lang="fr-FR" dirty="0"/>
              <a:t>(</a:t>
            </a:r>
            <a:r>
              <a:rPr lang="fr-FR" b="1" dirty="0"/>
              <a:t>42%</a:t>
            </a:r>
            <a:r>
              <a:rPr lang="fr-FR" dirty="0"/>
              <a:t>) ;</a:t>
            </a:r>
            <a:endParaRPr lang="en-US" dirty="0"/>
          </a:p>
          <a:p>
            <a:pPr lvl="0" fontAlgn="t"/>
            <a:r>
              <a:rPr lang="fr-FR" b="1" dirty="0"/>
              <a:t>serrer</a:t>
            </a:r>
            <a:r>
              <a:rPr lang="fr-FR" dirty="0"/>
              <a:t> la </a:t>
            </a:r>
            <a:r>
              <a:rPr lang="fr-FR" b="1" dirty="0"/>
              <a:t>main</a:t>
            </a:r>
            <a:r>
              <a:rPr lang="fr-FR" dirty="0"/>
              <a:t> trop </a:t>
            </a:r>
            <a:r>
              <a:rPr lang="fr-FR" b="1" dirty="0"/>
              <a:t>mollement</a:t>
            </a:r>
            <a:r>
              <a:rPr lang="fr-FR" dirty="0"/>
              <a:t> (</a:t>
            </a:r>
            <a:r>
              <a:rPr lang="fr-FR" b="1" dirty="0"/>
              <a:t>36%</a:t>
            </a:r>
            <a:r>
              <a:rPr lang="fr-FR" dirty="0"/>
              <a:t>) ou avec trop de </a:t>
            </a:r>
            <a:r>
              <a:rPr lang="fr-FR" b="1" dirty="0"/>
              <a:t>force</a:t>
            </a:r>
            <a:r>
              <a:rPr lang="fr-FR" dirty="0"/>
              <a:t> (</a:t>
            </a:r>
            <a:r>
              <a:rPr lang="fr-FR" b="1" dirty="0"/>
              <a:t>11%</a:t>
            </a:r>
            <a:r>
              <a:rPr lang="fr-FR" dirty="0"/>
              <a:t>) ;</a:t>
            </a:r>
            <a:endParaRPr lang="en-US" dirty="0"/>
          </a:p>
          <a:p>
            <a:pPr lvl="0" fontAlgn="t"/>
            <a:r>
              <a:rPr lang="fr-FR" dirty="0"/>
              <a:t>être trop </a:t>
            </a:r>
            <a:r>
              <a:rPr lang="fr-FR" b="1" dirty="0"/>
              <a:t>agité</a:t>
            </a:r>
            <a:r>
              <a:rPr lang="fr-FR" dirty="0"/>
              <a:t>, gigoter sur sa chaise (</a:t>
            </a:r>
            <a:r>
              <a:rPr lang="fr-FR" b="1" dirty="0"/>
              <a:t>35%</a:t>
            </a:r>
            <a:r>
              <a:rPr lang="fr-FR" dirty="0"/>
              <a:t>) ;</a:t>
            </a:r>
            <a:endParaRPr lang="en-US" dirty="0"/>
          </a:p>
          <a:p>
            <a:pPr lvl="0" fontAlgn="t"/>
            <a:r>
              <a:rPr lang="fr-FR" b="1" dirty="0"/>
              <a:t>jouer </a:t>
            </a:r>
            <a:r>
              <a:rPr lang="fr-FR" dirty="0"/>
              <a:t>avec quelque chose sur la table (</a:t>
            </a:r>
            <a:r>
              <a:rPr lang="fr-FR" b="1" dirty="0"/>
              <a:t>31</a:t>
            </a:r>
            <a:r>
              <a:rPr lang="fr-FR" dirty="0"/>
              <a:t>%</a:t>
            </a:r>
            <a:r>
              <a:rPr lang="fr-FR" b="1" dirty="0"/>
              <a:t>)</a:t>
            </a:r>
            <a:r>
              <a:rPr lang="fr-FR" dirty="0"/>
              <a:t> ou avec ses cheveux, se </a:t>
            </a:r>
            <a:r>
              <a:rPr lang="fr-FR" b="1" dirty="0"/>
              <a:t>toucher</a:t>
            </a:r>
            <a:r>
              <a:rPr lang="fr-FR" dirty="0"/>
              <a:t> le </a:t>
            </a:r>
            <a:r>
              <a:rPr lang="fr-FR" b="1" dirty="0"/>
              <a:t>visage</a:t>
            </a:r>
            <a:r>
              <a:rPr lang="fr-FR" dirty="0"/>
              <a:t> (</a:t>
            </a:r>
            <a:r>
              <a:rPr lang="fr-FR" b="1" dirty="0"/>
              <a:t>24</a:t>
            </a:r>
            <a:r>
              <a:rPr lang="fr-FR" dirty="0"/>
              <a:t>%</a:t>
            </a:r>
            <a:r>
              <a:rPr lang="fr-FR" b="1" dirty="0"/>
              <a:t>) </a:t>
            </a:r>
            <a:r>
              <a:rPr lang="fr-FR" dirty="0"/>
              <a:t>;</a:t>
            </a:r>
            <a:endParaRPr lang="en-US" dirty="0"/>
          </a:p>
          <a:p>
            <a:pPr lvl="0" fontAlgn="t"/>
            <a:r>
              <a:rPr lang="fr-FR" dirty="0"/>
              <a:t>garder les </a:t>
            </a:r>
            <a:r>
              <a:rPr lang="fr-FR" b="1" dirty="0"/>
              <a:t>bras croisés</a:t>
            </a:r>
            <a:r>
              <a:rPr lang="fr-FR" dirty="0"/>
              <a:t> (</a:t>
            </a:r>
            <a:r>
              <a:rPr lang="fr-FR" b="1" dirty="0"/>
              <a:t>26%</a:t>
            </a:r>
            <a:r>
              <a:rPr lang="fr-FR" dirty="0"/>
              <a:t>) ;</a:t>
            </a:r>
            <a:endParaRPr lang="en-US" dirty="0"/>
          </a:p>
          <a:p>
            <a:pPr lvl="0" fontAlgn="t"/>
            <a:r>
              <a:rPr lang="fr-FR" dirty="0"/>
              <a:t>trop </a:t>
            </a:r>
            <a:r>
              <a:rPr lang="fr-FR" b="1" dirty="0"/>
              <a:t>parler</a:t>
            </a:r>
            <a:r>
              <a:rPr lang="fr-FR" dirty="0"/>
              <a:t> avec les </a:t>
            </a:r>
            <a:r>
              <a:rPr lang="fr-FR" b="1" dirty="0"/>
              <a:t>mains</a:t>
            </a:r>
            <a:r>
              <a:rPr lang="fr-FR" dirty="0"/>
              <a:t> (</a:t>
            </a:r>
            <a:r>
              <a:rPr lang="fr-FR" b="1" dirty="0"/>
              <a:t>13%</a:t>
            </a:r>
            <a:r>
              <a:rPr lang="fr-FR" dirty="0"/>
              <a:t>).</a:t>
            </a:r>
            <a:endParaRPr lang="en-US" dirty="0"/>
          </a:p>
          <a:p>
            <a:endParaRPr lang="en-US" dirty="0"/>
          </a:p>
        </p:txBody>
      </p:sp>
      <p:sp>
        <p:nvSpPr>
          <p:cNvPr id="9" name="Titre 1"/>
          <p:cNvSpPr>
            <a:spLocks noGrp="1"/>
          </p:cNvSpPr>
          <p:nvPr>
            <p:ph type="title"/>
          </p:nvPr>
        </p:nvSpPr>
        <p:spPr>
          <a:xfrm>
            <a:off x="664633" y="484094"/>
            <a:ext cx="10075084" cy="1116106"/>
          </a:xfrm>
        </p:spPr>
        <p:txBody>
          <a:bodyPr/>
          <a:lstStyle/>
          <a:p>
            <a:r>
              <a:rPr lang="fr-FR" dirty="0" smtClean="0"/>
              <a:t>Les 8 erreurs à éviter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1510795" y="1801506"/>
            <a:ext cx="10075084" cy="4297364"/>
          </a:xfrm>
        </p:spPr>
        <p:txBody>
          <a:bodyPr>
            <a:normAutofit/>
          </a:bodyPr>
          <a:lstStyle/>
          <a:p>
            <a:r>
              <a:rPr lang="fr-FR" dirty="0" smtClean="0"/>
              <a:t>Questions</a:t>
            </a:r>
            <a:r>
              <a:rPr lang="fr-FR" b="1" dirty="0" smtClean="0"/>
              <a:t> ouvertes </a:t>
            </a:r>
            <a:r>
              <a:rPr lang="fr-FR" dirty="0" smtClean="0"/>
              <a:t>pour permettre d’échanger avec le recruteur</a:t>
            </a:r>
          </a:p>
          <a:p>
            <a:endParaRPr lang="fr-FR" dirty="0" smtClean="0"/>
          </a:p>
          <a:p>
            <a:r>
              <a:rPr lang="fr-FR" dirty="0" smtClean="0"/>
              <a:t>Questions </a:t>
            </a:r>
            <a:r>
              <a:rPr lang="fr-FR" b="1" dirty="0" smtClean="0"/>
              <a:t>pertinentes et concrètes</a:t>
            </a:r>
          </a:p>
          <a:p>
            <a:endParaRPr lang="en-US" dirty="0"/>
          </a:p>
        </p:txBody>
      </p:sp>
      <p:sp>
        <p:nvSpPr>
          <p:cNvPr id="9" name="Titre 1"/>
          <p:cNvSpPr>
            <a:spLocks noGrp="1"/>
          </p:cNvSpPr>
          <p:nvPr>
            <p:ph type="title"/>
          </p:nvPr>
        </p:nvSpPr>
        <p:spPr>
          <a:xfrm>
            <a:off x="664633" y="484094"/>
            <a:ext cx="10075084" cy="1116106"/>
          </a:xfrm>
        </p:spPr>
        <p:txBody>
          <a:bodyPr/>
          <a:lstStyle/>
          <a:p>
            <a:r>
              <a:rPr lang="fr-FR" dirty="0" smtClean="0"/>
              <a:t>Les question à poser sur l’entreprise…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4644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1"/>
          <p:cNvSpPr>
            <a:spLocks noGrp="1"/>
          </p:cNvSpPr>
          <p:nvPr>
            <p:ph type="title"/>
          </p:nvPr>
        </p:nvSpPr>
        <p:spPr>
          <a:xfrm>
            <a:off x="664633" y="484094"/>
            <a:ext cx="10075084" cy="1116106"/>
          </a:xfrm>
        </p:spPr>
        <p:txBody>
          <a:bodyPr/>
          <a:lstStyle/>
          <a:p>
            <a:r>
              <a:rPr lang="fr-FR" dirty="0" smtClean="0"/>
              <a:t>… et celles à éviter</a:t>
            </a:r>
            <a:endParaRPr lang="en-US" dirty="0"/>
          </a:p>
        </p:txBody>
      </p:sp>
      <p:pic>
        <p:nvPicPr>
          <p:cNvPr id="7170" name="Picture 2" descr="Afficher l'image d'origine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4896" y="1550195"/>
            <a:ext cx="3998794" cy="4366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1987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 txBox="1">
            <a:spLocks/>
          </p:cNvSpPr>
          <p:nvPr/>
        </p:nvSpPr>
        <p:spPr>
          <a:xfrm>
            <a:off x="876300" y="484094"/>
            <a:ext cx="10075084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 smtClean="0"/>
              <a:t>II. Les Questions </a:t>
            </a:r>
            <a:r>
              <a:rPr lang="fr-FR" dirty="0"/>
              <a:t>P</a:t>
            </a:r>
            <a:r>
              <a:rPr lang="fr-FR" dirty="0" smtClean="0"/>
              <a:t>ièges</a:t>
            </a:r>
            <a:endParaRPr lang="en-US" dirty="0"/>
          </a:p>
        </p:txBody>
      </p:sp>
      <p:sp>
        <p:nvSpPr>
          <p:cNvPr id="7" name="AutoShape 4" descr="Résultat de recherche d'images pour &quot;questions pièges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102" name="Picture 6" descr="Afficher l'image d'orig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2461" y="1600200"/>
            <a:ext cx="4307712" cy="2783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4958084" y="5314712"/>
            <a:ext cx="56248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https://www.youtube.com/watch?v=WYDxTPoTSPo</a:t>
            </a:r>
          </a:p>
        </p:txBody>
      </p:sp>
    </p:spTree>
    <p:extLst>
      <p:ext uri="{BB962C8B-B14F-4D97-AF65-F5344CB8AC3E}">
        <p14:creationId xmlns:p14="http://schemas.microsoft.com/office/powerpoint/2010/main" val="3537224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vantage">
  <a:themeElements>
    <a:clrScheme name="A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A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611</TotalTime>
  <Words>252</Words>
  <Application>Microsoft Office PowerPoint</Application>
  <PresentationFormat>Personnalisé</PresentationFormat>
  <Paragraphs>73</Paragraphs>
  <Slides>18</Slides>
  <Notes>16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19" baseType="lpstr">
      <vt:lpstr>Avantage</vt:lpstr>
      <vt:lpstr>Le Recruteur et ses questions pièges</vt:lpstr>
      <vt:lpstr>INTRODUCTION</vt:lpstr>
      <vt:lpstr> L’objectif du recruteur</vt:lpstr>
      <vt:lpstr> L’objectif du candidat</vt:lpstr>
      <vt:lpstr>I. Préparer son Entretien</vt:lpstr>
      <vt:lpstr>Les 8 erreurs à éviter</vt:lpstr>
      <vt:lpstr>Les question à poser sur l’entreprise…</vt:lpstr>
      <vt:lpstr>… et celles à éviter</vt:lpstr>
      <vt:lpstr>Présentation PowerPoint</vt:lpstr>
      <vt:lpstr>Présentation PowerPoint</vt:lpstr>
      <vt:lpstr>III. Le Secret du Recruteur</vt:lpstr>
      <vt:lpstr>III. Les Clauses du Contrat de Travail</vt:lpstr>
      <vt:lpstr>CDD / CDI</vt:lpstr>
      <vt:lpstr>Présentation PowerPoint</vt:lpstr>
      <vt:lpstr>La période d’essai</vt:lpstr>
      <vt:lpstr>La période d’essai</vt:lpstr>
      <vt:lpstr>Les autres clauses</vt:lpstr>
      <vt:lpstr>Des Questions?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Reseaux sociaux professionnels</dc:title>
  <dc:creator>Girardet, Maud</dc:creator>
  <cp:lastModifiedBy>philippe</cp:lastModifiedBy>
  <cp:revision>67</cp:revision>
  <dcterms:created xsi:type="dcterms:W3CDTF">2016-02-05T14:29:59Z</dcterms:created>
  <dcterms:modified xsi:type="dcterms:W3CDTF">2016-12-06T17:06:47Z</dcterms:modified>
</cp:coreProperties>
</file>